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257" r:id="rId2"/>
    <p:sldId id="331" r:id="rId3"/>
    <p:sldId id="343" r:id="rId4"/>
    <p:sldId id="332" r:id="rId5"/>
    <p:sldId id="334" r:id="rId6"/>
    <p:sldId id="349" r:id="rId7"/>
    <p:sldId id="350" r:id="rId8"/>
    <p:sldId id="351" r:id="rId9"/>
    <p:sldId id="338" r:id="rId10"/>
    <p:sldId id="342" r:id="rId11"/>
    <p:sldId id="335" r:id="rId12"/>
    <p:sldId id="340" r:id="rId13"/>
    <p:sldId id="348" r:id="rId14"/>
    <p:sldId id="347" r:id="rId15"/>
    <p:sldId id="337" r:id="rId16"/>
    <p:sldId id="344" r:id="rId17"/>
    <p:sldId id="345" r:id="rId18"/>
    <p:sldId id="339" r:id="rId19"/>
    <p:sldId id="346" r:id="rId20"/>
    <p:sldId id="333" r:id="rId21"/>
    <p:sldId id="341" r:id="rId22"/>
    <p:sldId id="278" r:id="rId23"/>
  </p:sldIdLst>
  <p:sldSz cx="9144000" cy="6858000" type="screen4x3"/>
  <p:notesSz cx="6797675" cy="9926638"/>
  <p:embeddedFontLst>
    <p:embeddedFont>
      <p:font typeface="맑은 고딕" panose="020B0503020000020004" pitchFamily="50" charset="-127"/>
      <p:regular r:id="rId26"/>
      <p:bold r:id="rId27"/>
    </p:embeddedFont>
    <p:embeddedFont>
      <p:font typeface="나눔고딕" panose="020D0604000000000000" pitchFamily="50" charset="-127"/>
      <p:regular r:id="rId28"/>
      <p:bold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>
          <p15:clr>
            <a:srgbClr val="A4A3A4"/>
          </p15:clr>
        </p15:guide>
        <p15:guide id="2" orient="horz" pos="1164">
          <p15:clr>
            <a:srgbClr val="A4A3A4"/>
          </p15:clr>
        </p15:guide>
        <p15:guide id="3" orient="horz" pos="278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48">
          <p15:clr>
            <a:srgbClr val="A4A3A4"/>
          </p15:clr>
        </p15:guide>
        <p15:guide id="6" orient="horz" pos="559">
          <p15:clr>
            <a:srgbClr val="A4A3A4"/>
          </p15:clr>
        </p15:guide>
        <p15:guide id="7" orient="horz" pos="3866">
          <p15:clr>
            <a:srgbClr val="A4A3A4"/>
          </p15:clr>
        </p15:guide>
        <p15:guide id="8" orient="horz" pos="1664">
          <p15:clr>
            <a:srgbClr val="A4A3A4"/>
          </p15:clr>
        </p15:guide>
        <p15:guide id="9" pos="2894">
          <p15:clr>
            <a:srgbClr val="A4A3A4"/>
          </p15:clr>
        </p15:guide>
        <p15:guide id="10" pos="5528">
          <p15:clr>
            <a:srgbClr val="A4A3A4"/>
          </p15:clr>
        </p15:guide>
        <p15:guide id="11" pos="230">
          <p15:clr>
            <a:srgbClr val="A4A3A4"/>
          </p15:clr>
        </p15:guide>
        <p15:guide id="12" pos="1562">
          <p15:clr>
            <a:srgbClr val="A4A3A4"/>
          </p15:clr>
        </p15:guide>
        <p15:guide id="13" pos="4226">
          <p15:clr>
            <a:srgbClr val="A4A3A4"/>
          </p15:clr>
        </p15:guide>
        <p15:guide id="14" pos="900">
          <p15:clr>
            <a:srgbClr val="A4A3A4"/>
          </p15:clr>
        </p15:guide>
        <p15:guide id="15" pos="4910">
          <p15:clr>
            <a:srgbClr val="A4A3A4"/>
          </p15:clr>
        </p15:guide>
        <p15:guide id="16" pos="12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B0FF"/>
    <a:srgbClr val="1D314E"/>
    <a:srgbClr val="3D3C3E"/>
    <a:srgbClr val="063656"/>
    <a:srgbClr val="08456E"/>
    <a:srgbClr val="569CF0"/>
    <a:srgbClr val="8DBDF7"/>
    <a:srgbClr val="5DAAFF"/>
    <a:srgbClr val="E3EAF5"/>
    <a:srgbClr val="DD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56" autoAdjust="0"/>
    <p:restoredTop sz="93044" autoAdjust="0"/>
  </p:normalViewPr>
  <p:slideViewPr>
    <p:cSldViewPr snapToGrid="0">
      <p:cViewPr varScale="1">
        <p:scale>
          <a:sx n="113" d="100"/>
          <a:sy n="113" d="100"/>
        </p:scale>
        <p:origin x="1524" y="56"/>
      </p:cViewPr>
      <p:guideLst>
        <p:guide orient="horz" pos="2166"/>
        <p:guide orient="horz" pos="1164"/>
        <p:guide orient="horz" pos="278"/>
        <p:guide orient="horz" pos="848"/>
        <p:guide orient="horz" pos="1348"/>
        <p:guide orient="horz" pos="559"/>
        <p:guide orient="horz" pos="3866"/>
        <p:guide orient="horz" pos="1664"/>
        <p:guide pos="2894"/>
        <p:guide pos="5528"/>
        <p:guide pos="230"/>
        <p:guide pos="1562"/>
        <p:guide pos="4226"/>
        <p:guide pos="900"/>
        <p:guide pos="4910"/>
        <p:guide pos="1233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27"/>
        <p:guide pos="214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r">
              <a:defRPr sz="1200"/>
            </a:lvl1pPr>
          </a:lstStyle>
          <a:p>
            <a:fld id="{207F23D9-DF40-4811-9C78-A2E2A32398DD}" type="datetimeFigureOut">
              <a:rPr lang="ko-KR" altLang="en-US" smtClean="0"/>
              <a:pPr/>
              <a:t>2018-01-06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r">
              <a:defRPr sz="1200"/>
            </a:lvl1pPr>
          </a:lstStyle>
          <a:p>
            <a:fld id="{4DD6E7B0-61C4-474B-96F1-99E4547EAD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5996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r">
              <a:defRPr sz="1200"/>
            </a:lvl1pPr>
          </a:lstStyle>
          <a:p>
            <a:fld id="{F3AF6795-A612-454E-AF7A-9192B1BEBB13}" type="datetimeFigureOut">
              <a:rPr lang="ko-KR" altLang="en-US" smtClean="0"/>
              <a:pPr/>
              <a:t>2018-01-06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5" rIns="91431" bIns="4571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31" tIns="45715" rIns="91431" bIns="45715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r">
              <a:defRPr sz="1200"/>
            </a:lvl1pPr>
          </a:lstStyle>
          <a:p>
            <a:fld id="{A0A51D67-0C14-4576-BCC5-A508196B7B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04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3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804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040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980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07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65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863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798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615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836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012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568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2018-01-06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 smtClean="0"/>
              <a:t>제목을 입력하세요</a:t>
            </a:r>
            <a:endParaRPr lang="en-US" altLang="ko-KR" dirty="0" smtClean="0"/>
          </a:p>
          <a:p>
            <a:pPr lvl="0"/>
            <a:endParaRPr lang="ko-KR" altLang="en-US" dirty="0" smtClean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2018-01-06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 smtClean="0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 smtClean="0"/>
              <a:t>내용을 입력하십시오</a:t>
            </a:r>
            <a:r>
              <a:rPr lang="en-US" altLang="ko-KR" smtClean="0"/>
              <a:t>.</a:t>
            </a:r>
            <a:endParaRPr lang="ko-KR" altLang="en-US" smtClean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2018-01-06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2018-01-06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2018-01-06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2018-01-06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hbaik@moberan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hangeul.naver.com/fon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ebcamtoy.com/app/" TargetMode="External"/><Relationship Id="rId2" Type="http://schemas.openxmlformats.org/officeDocument/2006/relationships/hyperlink" Target="http://webcamtoy.com/app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idevelop.ro/ascii-camera/" TargetMode="External"/><Relationship Id="rId4" Type="http://schemas.openxmlformats.org/officeDocument/2006/relationships/hyperlink" Target="http://idevelop.ro/ascii-camera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MediaDevices/getUserMedia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web-server-for-chrome/ofhbbkphhbklhfoeikjpcbhemlocgigb?hl=e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hrome.google.com/webstore/detail/web-server-for-chrome/ofhbbkphhbklhfoeikjpcbhemlocgigb?hl=e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49"/>
            <a:ext cx="8662780" cy="1969017"/>
          </a:xfrm>
        </p:spPr>
        <p:txBody>
          <a:bodyPr anchor="t">
            <a:noAutofit/>
          </a:bodyPr>
          <a:lstStyle/>
          <a:p>
            <a:r>
              <a:rPr lang="en-US" altLang="ko-KR" sz="2000" b="1" spc="-250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en-US" altLang="ko-KR" sz="2000" dirty="0" err="1" smtClean="0"/>
              <a:t>WebRTC</a:t>
            </a:r>
            <a:r>
              <a:rPr lang="en-US" altLang="ko-KR" sz="2000" dirty="0" smtClean="0"/>
              <a:t> </a:t>
            </a:r>
            <a:r>
              <a:rPr lang="ko-KR" altLang="en-US" sz="2000" dirty="0"/>
              <a:t>를 이용한 양방향 화상 통신 </a:t>
            </a:r>
            <a:r>
              <a:rPr lang="ko-KR" altLang="en-US" sz="2000" dirty="0" err="1"/>
              <a:t>프론트앤드</a:t>
            </a:r>
            <a:r>
              <a:rPr lang="ko-KR" altLang="en-US" sz="2000" dirty="0"/>
              <a:t> 개발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및 시그널서버개발 </a:t>
            </a:r>
            <a:r>
              <a:rPr lang="en-US" altLang="ko-KR" sz="2000" dirty="0" smtClean="0"/>
              <a:t>- #3</a:t>
            </a:r>
            <a:r>
              <a:rPr lang="en-US" altLang="ko-KR" sz="2000" b="1" spc="-250" dirty="0" smtClean="0">
                <a:solidFill>
                  <a:schemeClr val="accent4">
                    <a:lumMod val="50000"/>
                  </a:schemeClr>
                </a:solidFill>
              </a:rPr>
              <a:t/>
            </a:r>
            <a:br>
              <a:rPr lang="en-US" altLang="ko-KR" sz="2000" b="1" spc="-250" dirty="0" smtClean="0">
                <a:solidFill>
                  <a:schemeClr val="accent4">
                    <a:lumMod val="50000"/>
                  </a:schemeClr>
                </a:solidFill>
              </a:rPr>
            </a:br>
            <a:endParaRPr lang="ko-KR" altLang="en-US" sz="2000" b="1" spc="-25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2160240" cy="1752600"/>
          </a:xfrm>
          <a:ln>
            <a:noFill/>
          </a:ln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2018.01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백지훈 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jhbaik@moberan.com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부제목 2"/>
          <p:cNvSpPr txBox="1">
            <a:spLocks/>
          </p:cNvSpPr>
          <p:nvPr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4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MediaStream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800" spc="-3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getUserMedia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</a:rPr>
              <a:t>브라우저 지원 상황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10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64803" y="1280242"/>
            <a:ext cx="37208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https://caniuse.com/#feat=stream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543" y="1720000"/>
            <a:ext cx="7011817" cy="51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79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Adapter.js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4000" b="1" spc="-150" dirty="0" smtClean="0">
                <a:solidFill>
                  <a:schemeClr val="accent4">
                    <a:lumMod val="50000"/>
                  </a:schemeClr>
                </a:solidFill>
              </a:rPr>
              <a:t>Adapter.js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11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63454" y="1730304"/>
            <a:ext cx="86790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333333"/>
                </a:solidFill>
              </a:rPr>
              <a:t>브라우저마다 </a:t>
            </a:r>
            <a:r>
              <a:rPr lang="en-US" altLang="ko-KR" dirty="0">
                <a:solidFill>
                  <a:srgbClr val="333333"/>
                </a:solidFill>
              </a:rPr>
              <a:t>API</a:t>
            </a:r>
            <a:r>
              <a:rPr lang="ko-KR" altLang="en-US" dirty="0">
                <a:solidFill>
                  <a:srgbClr val="333333"/>
                </a:solidFill>
              </a:rPr>
              <a:t>조금씩 다른 </a:t>
            </a:r>
            <a:r>
              <a:rPr lang="en-US" altLang="ko-KR" dirty="0" err="1">
                <a:solidFill>
                  <a:srgbClr val="333333"/>
                </a:solidFill>
              </a:rPr>
              <a:t>WebRTC</a:t>
            </a:r>
            <a:r>
              <a:rPr lang="en-US" altLang="ko-KR" dirty="0">
                <a:solidFill>
                  <a:srgbClr val="333333"/>
                </a:solidFill>
              </a:rPr>
              <a:t>. </a:t>
            </a:r>
            <a:endParaRPr lang="en-US" altLang="ko-KR" dirty="0" smtClean="0">
              <a:solidFill>
                <a:srgbClr val="333333"/>
              </a:solidFill>
            </a:endParaRPr>
          </a:p>
          <a:p>
            <a:r>
              <a:rPr lang="en-US" altLang="ko-KR" dirty="0" smtClean="0">
                <a:solidFill>
                  <a:srgbClr val="333333"/>
                </a:solidFill>
              </a:rPr>
              <a:t>adapter.js</a:t>
            </a:r>
            <a:r>
              <a:rPr lang="ko-KR" altLang="en-US" dirty="0">
                <a:solidFill>
                  <a:srgbClr val="333333"/>
                </a:solidFill>
              </a:rPr>
              <a:t>를 사용해야 그 호환성을 지킬 수 </a:t>
            </a:r>
            <a:r>
              <a:rPr lang="ko-KR" altLang="en-US" dirty="0" smtClean="0">
                <a:solidFill>
                  <a:srgbClr val="333333"/>
                </a:solidFill>
              </a:rPr>
              <a:t>있다</a:t>
            </a:r>
            <a:r>
              <a:rPr lang="en-US" altLang="ko-KR" dirty="0">
                <a:solidFill>
                  <a:srgbClr val="333333"/>
                </a:solidFill>
              </a:rPr>
              <a:t>.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63455" y="1360972"/>
            <a:ext cx="38195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https://github.com/webrtc/adapter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154" y="2467538"/>
            <a:ext cx="5391665" cy="439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723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MediaStream</a:t>
            </a:r>
            <a:r>
              <a:rPr lang="en-US" altLang="ko-KR" dirty="0" smtClean="0"/>
              <a:t> </a:t>
            </a:r>
            <a:r>
              <a:rPr lang="ko-KR" altLang="en-US" dirty="0" smtClean="0"/>
              <a:t>예제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u="sng" dirty="0" err="1" smtClean="0">
                <a:hlinkClick r:id="rId2" tooltip="Webcam Toy site"/>
              </a:rPr>
              <a:t>WebRTC</a:t>
            </a:r>
            <a:endParaRPr lang="en-US" altLang="ko-KR" u="sng" dirty="0" smtClean="0">
              <a:hlinkClick r:id="rId2" tooltip="Webcam Toy site"/>
            </a:endParaRPr>
          </a:p>
          <a:p>
            <a:pPr lvl="1"/>
            <a:r>
              <a:rPr lang="en-US" altLang="ko-KR" u="sng" dirty="0">
                <a:hlinkClick r:id="rId2" tooltip="Webcam Toy site"/>
              </a:rPr>
              <a:t>https://</a:t>
            </a:r>
            <a:r>
              <a:rPr lang="en-US" altLang="ko-KR" u="sng" dirty="0" smtClean="0">
                <a:hlinkClick r:id="rId2" tooltip="Webcam Toy site"/>
              </a:rPr>
              <a:t>appr.tc</a:t>
            </a:r>
            <a:endParaRPr lang="en-US" altLang="ko-KR" u="sng" dirty="0">
              <a:hlinkClick r:id="rId2" tooltip="Webcam Toy site"/>
            </a:endParaRPr>
          </a:p>
          <a:p>
            <a:r>
              <a:rPr lang="en-US" altLang="ko-KR" u="sng" dirty="0" smtClean="0">
                <a:hlinkClick r:id="rId2" tooltip="Webcam Toy site"/>
              </a:rPr>
              <a:t>Webcam </a:t>
            </a:r>
            <a:r>
              <a:rPr lang="en-US" altLang="ko-KR" u="sng" dirty="0">
                <a:hlinkClick r:id="rId2" tooltip="Webcam Toy site"/>
              </a:rPr>
              <a:t>Toy</a:t>
            </a:r>
            <a:r>
              <a:rPr lang="ko-KR" altLang="en-US" dirty="0"/>
              <a:t> </a:t>
            </a:r>
            <a:endParaRPr lang="en-US" altLang="ko-KR" dirty="0" smtClean="0"/>
          </a:p>
          <a:p>
            <a:pPr lvl="1"/>
            <a:r>
              <a:rPr lang="en-US" altLang="ko-KR" dirty="0">
                <a:hlinkClick r:id="rId3"/>
              </a:rPr>
              <a:t>https://webcamtoy.com/app</a:t>
            </a:r>
            <a:r>
              <a:rPr lang="en-US" altLang="ko-KR" dirty="0" smtClean="0">
                <a:hlinkClick r:id="rId3"/>
              </a:rPr>
              <a:t>/</a:t>
            </a:r>
            <a:endParaRPr lang="en-US" altLang="ko-KR" dirty="0" smtClean="0"/>
          </a:p>
          <a:p>
            <a:r>
              <a:rPr lang="en-US" altLang="ko-KR" u="sng" dirty="0" smtClean="0">
                <a:hlinkClick r:id="rId4" tooltip="'ASCII camera' demo"/>
              </a:rPr>
              <a:t>ASCII </a:t>
            </a:r>
            <a:r>
              <a:rPr lang="en-US" altLang="ko-KR" u="sng" dirty="0">
                <a:hlinkClick r:id="rId4" tooltip="'ASCII camera' demo"/>
              </a:rPr>
              <a:t>Camera</a:t>
            </a:r>
            <a:r>
              <a:rPr lang="ko-KR" altLang="en-US" dirty="0"/>
              <a:t> </a:t>
            </a:r>
            <a:endParaRPr lang="en-US" altLang="ko-KR" dirty="0" smtClean="0"/>
          </a:p>
          <a:p>
            <a:pPr lvl="1"/>
            <a:r>
              <a:rPr lang="en-US" altLang="ko-KR" dirty="0">
                <a:hlinkClick r:id="rId5"/>
              </a:rPr>
              <a:t>https://idevelop.ro/ascii-camera</a:t>
            </a:r>
            <a:r>
              <a:rPr lang="en-US" altLang="ko-KR" dirty="0" smtClean="0">
                <a:hlinkClick r:id="rId5"/>
              </a:rPr>
              <a:t>/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8464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811" y="1600200"/>
            <a:ext cx="6142378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520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1635" y="1600200"/>
            <a:ext cx="526073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71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MediaStream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getUserMedia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4000" dirty="0" err="1" smtClean="0"/>
              <a:t>MediaStream</a:t>
            </a:r>
            <a:r>
              <a:rPr lang="en-US" altLang="ko-KR" sz="4000" dirty="0" smtClean="0"/>
              <a:t> (</a:t>
            </a:r>
            <a:r>
              <a:rPr lang="en-US" altLang="ko-KR" sz="4000" dirty="0" err="1" smtClean="0"/>
              <a:t>getUserMedia</a:t>
            </a:r>
            <a:r>
              <a:rPr lang="en-US" altLang="ko-KR" sz="4000" dirty="0" smtClean="0"/>
              <a:t>)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15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64802" y="1507369"/>
            <a:ext cx="8712557" cy="851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</a:rPr>
              <a:t>미디어의 </a:t>
            </a:r>
            <a:r>
              <a:rPr lang="ko-KR" altLang="en-US" dirty="0" err="1">
                <a:latin typeface="+mj-lt"/>
              </a:rPr>
              <a:t>스트림을</a:t>
            </a:r>
            <a:r>
              <a:rPr lang="ko-KR" altLang="en-US" dirty="0">
                <a:latin typeface="+mj-lt"/>
              </a:rPr>
              <a:t> 얻어내는 </a:t>
            </a:r>
            <a:r>
              <a:rPr lang="en-US" altLang="ko-KR" dirty="0" err="1">
                <a:latin typeface="+mj-lt"/>
              </a:rPr>
              <a:t>MediaStream</a:t>
            </a:r>
            <a:r>
              <a:rPr lang="ko-KR" altLang="en-US" dirty="0">
                <a:latin typeface="+mj-lt"/>
              </a:rPr>
              <a:t>의 </a:t>
            </a:r>
            <a:r>
              <a:rPr lang="en-US" altLang="ko-KR" dirty="0" smtClean="0">
                <a:latin typeface="+mj-lt"/>
              </a:rPr>
              <a:t>API</a:t>
            </a:r>
          </a:p>
          <a:p>
            <a:pPr fontAlgn="base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lt"/>
                <a:hlinkClick r:id="rId3"/>
              </a:rPr>
              <a:t>https://</a:t>
            </a:r>
            <a:r>
              <a:rPr lang="en-US" altLang="ko-KR" dirty="0" smtClean="0">
                <a:latin typeface="+mj-lt"/>
                <a:hlinkClick r:id="rId3"/>
              </a:rPr>
              <a:t>developer.mozilla.org/en-US/docs/Web/API/MediaDevices/getUserMedia</a:t>
            </a:r>
            <a:endParaRPr lang="en-US" altLang="ko-KR" dirty="0" smtClean="0">
              <a:latin typeface="+mj-lt"/>
            </a:endParaRPr>
          </a:p>
        </p:txBody>
      </p:sp>
      <p:pic>
        <p:nvPicPr>
          <p:cNvPr id="3075" name="Picture 3" descr="https://lh6.googleusercontent.com/CSSQV_m1Mr1o5wBioU2Gk3JC_4m6coH9djEH6vV-WfqRH7QsgjNsKV7UUXkk-d1KjmfTPCcoTegqg4J_PnFhwHaWRd3EXdYpZIViqnw7zkB7Vh-kYY6lXhef_49Oj8l-qQNDy3b6Tl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2" y="5250427"/>
            <a:ext cx="5429250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lh4.googleusercontent.com/aZIqpceFytpGB-Dc9XlLldAE_vfvT_0jA0_YsXywEemqBUAeH2Xp7jYy03-wCYl4NcSTRBGo7pAfld02ESPosD4ai8FTiB4bxs8rfxrH3pVZHSzJOVT0wPDOdHVTTMerl02dZT-ZVB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2" y="3088517"/>
            <a:ext cx="4762500" cy="204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굽은 화살표 9"/>
          <p:cNvSpPr/>
          <p:nvPr/>
        </p:nvSpPr>
        <p:spPr>
          <a:xfrm rot="5400000">
            <a:off x="3174898" y="3694304"/>
            <a:ext cx="722424" cy="460545"/>
          </a:xfrm>
          <a:prstGeom prst="bentArrow">
            <a:avLst>
              <a:gd name="adj1" fmla="val 25000"/>
              <a:gd name="adj2" fmla="val 23385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8570" y="2862200"/>
            <a:ext cx="3818789" cy="274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71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503429" y="2348819"/>
            <a:ext cx="7855420" cy="1769643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14264" rIns="0" bIns="11426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2000" dirty="0" smtClean="0">
                <a:solidFill>
                  <a:srgbClr val="333333"/>
                </a:solidFill>
                <a:ea typeface="Menlo"/>
              </a:rPr>
              <a:t>예전방식 </a:t>
            </a:r>
            <a:endParaRPr lang="en-US" altLang="ko-KR" sz="2000" dirty="0" smtClean="0">
              <a:solidFill>
                <a:srgbClr val="333333"/>
              </a:solidFill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Menlo"/>
              </a:rPr>
              <a:t>navigator.getUserMedia(constraints, successCallback, errorCallback);</a:t>
            </a:r>
            <a:endParaRPr kumimoji="0" lang="en-US" altLang="ko-KR" sz="20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ko-KR" sz="2000" dirty="0">
              <a:solidFill>
                <a:srgbClr val="333333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</a:rPr>
              <a:t>콜백</a:t>
            </a:r>
            <a:r>
              <a:rPr kumimoji="0" lang="ko-KR" altLang="en-US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 함수를 </a:t>
            </a:r>
            <a:r>
              <a:rPr kumimoji="0" lang="ko-KR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</a:rPr>
              <a:t>파라메터로</a:t>
            </a:r>
            <a:r>
              <a:rPr kumimoji="0" lang="ko-KR" altLang="en-US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 보내서 처리</a:t>
            </a:r>
            <a:r>
              <a:rPr kumimoji="0" lang="en-US" altLang="ko-KR" sz="20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. </a:t>
            </a:r>
            <a:r>
              <a:rPr kumimoji="0" lang="ko-KR" altLang="ko-KR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2459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549923" y="713937"/>
            <a:ext cx="8329268" cy="293919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14264" rIns="0" bIns="11426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x-locale-heading-primary"/>
              </a:rPr>
              <a:t>현재 </a:t>
            </a:r>
            <a:r>
              <a:rPr kumimoji="0" lang="ko-KR" altLang="ko-KR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x-locale-heading-primary"/>
              </a:rPr>
              <a:t>Syntax</a:t>
            </a:r>
            <a:r>
              <a:rPr kumimoji="0" lang="en-US" altLang="ko-KR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x-locale-heading-primary"/>
              </a:rPr>
              <a:t> </a:t>
            </a:r>
            <a:r>
              <a:rPr lang="en-US" altLang="ko-KR" sz="2400" b="1" dirty="0" smtClean="0">
                <a:solidFill>
                  <a:srgbClr val="333333"/>
                </a:solidFill>
                <a:ea typeface="x-locale-heading-primary"/>
              </a:rPr>
              <a:t>: promise </a:t>
            </a:r>
            <a:r>
              <a:rPr lang="ko-KR" altLang="en-US" sz="2400" b="1" dirty="0" smtClean="0">
                <a:solidFill>
                  <a:srgbClr val="333333"/>
                </a:solidFill>
                <a:ea typeface="x-locale-heading-primary"/>
              </a:rPr>
              <a:t>로 처리</a:t>
            </a:r>
            <a:endParaRPr kumimoji="0" lang="en-US" altLang="ko-KR" sz="24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x-locale-heading-primar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4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x-locale-heading-primar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var </a:t>
            </a:r>
            <a:r>
              <a:rPr kumimoji="0" lang="ko-KR" altLang="ko-KR" sz="2800" b="0" i="1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promise</a:t>
            </a:r>
            <a:r>
              <a:rPr kumimoji="0" lang="ko-KR" altLang="ko-KR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 = </a:t>
            </a:r>
            <a:endParaRPr kumimoji="0" lang="en-US" altLang="ko-KR" sz="28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navigator.mediaDevices.getUserMedia(</a:t>
            </a:r>
            <a:r>
              <a:rPr kumimoji="0" lang="ko-KR" altLang="ko-KR" sz="2800" b="0" i="1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constraints</a:t>
            </a:r>
            <a:r>
              <a:rPr kumimoji="0" lang="ko-KR" altLang="ko-KR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); </a:t>
            </a:r>
            <a:endParaRPr kumimoji="0" lang="ko-KR" altLang="ko-KR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x-locale-heading-primar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ea typeface="x-locale-heading-primary"/>
              </a:rPr>
              <a:t>Parameters</a:t>
            </a:r>
            <a:endParaRPr kumimoji="0" lang="ko-KR" altLang="ko-KR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x-locale-heading-primar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5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52" y="2759911"/>
            <a:ext cx="7908413" cy="288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99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MediaStream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getUserMedia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4000" dirty="0" smtClean="0"/>
              <a:t>constraints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18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2" name="Picture 8" descr="https://lh5.googleusercontent.com/3IH7kyaS8DznbBW0_Llw0WR7aC8jdLFal_pkXmUZGROtKFJUi4iCgpPXlKS724kwUjfPWHaZ0EGE86rbF2etYdPI4kYXsZB9Um__4RcOj3yLV4Rua27Coacjv1hodauWP73TltEy6y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1052"/>
            <a:ext cx="5724525" cy="4076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9" descr="https://lh5.googleusercontent.com/M50mVfsoIELj-5Xr7_C9jLcDDPBwDup6Rufy8FKf9tjWizPUUdmTSQuM-DG3ob5PYtaS9uiOcEAr89Zy7L5ww2t0UHUYBtir6GiNCW60vJ5bmPDYXZsrRdIsLOyRCbSEiAgAwnmVcg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281052"/>
            <a:ext cx="441960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86062" y="5357753"/>
            <a:ext cx="841300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Audio / video : </a:t>
            </a:r>
            <a:r>
              <a:rPr lang="ko-KR" altLang="en-US" sz="1400" dirty="0" smtClean="0"/>
              <a:t>사용여부</a:t>
            </a:r>
            <a:endParaRPr lang="en-US" altLang="ko-KR" sz="1400" dirty="0" smtClean="0"/>
          </a:p>
          <a:p>
            <a:r>
              <a:rPr lang="en-US" altLang="ko-KR" sz="1400" dirty="0" smtClean="0"/>
              <a:t>Video </a:t>
            </a: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width / height , min / ideal / max</a:t>
            </a:r>
          </a:p>
          <a:p>
            <a:r>
              <a:rPr lang="en-US" altLang="ko-KR" sz="1400" dirty="0" smtClean="0"/>
              <a:t>Video frame rate : min / ideal / max</a:t>
            </a:r>
          </a:p>
          <a:p>
            <a:r>
              <a:rPr lang="en-US" altLang="ko-KR" sz="1400" dirty="0" err="1" smtClean="0"/>
              <a:t>facingMode</a:t>
            </a:r>
            <a:r>
              <a:rPr lang="en-US" altLang="ko-KR" sz="1400" dirty="0" smtClean="0"/>
              <a:t> : </a:t>
            </a:r>
            <a:r>
              <a:rPr lang="ko-KR" altLang="en-US" sz="1400" dirty="0" smtClean="0"/>
              <a:t>앞면 카메라 </a:t>
            </a:r>
            <a:r>
              <a:rPr lang="en-US" altLang="ko-KR" sz="1400" dirty="0" smtClean="0"/>
              <a:t>(user)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/ </a:t>
            </a:r>
            <a:r>
              <a:rPr lang="ko-KR" altLang="en-US" sz="1400" dirty="0" smtClean="0"/>
              <a:t>후면 카메라</a:t>
            </a:r>
            <a:r>
              <a:rPr lang="en-US" altLang="ko-KR" sz="1400" dirty="0" smtClean="0"/>
              <a:t>(environment)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/ </a:t>
            </a:r>
            <a:r>
              <a:rPr lang="ko-KR" altLang="en-US" sz="1400" dirty="0" smtClean="0"/>
              <a:t>카메라이름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기타</a:t>
            </a:r>
            <a:r>
              <a:rPr lang="en-US" altLang="ko-KR" sz="1400" dirty="0" smtClean="0"/>
              <a:t>)</a:t>
            </a:r>
          </a:p>
          <a:p>
            <a:r>
              <a:rPr lang="ko-KR" altLang="en-US" sz="1400" dirty="0" smtClean="0"/>
              <a:t>등등 </a:t>
            </a:r>
            <a:endParaRPr lang="en-US" altLang="ko-KR" sz="1400" dirty="0" smtClean="0"/>
          </a:p>
          <a:p>
            <a:endParaRPr lang="en-US" altLang="ko-KR" sz="1400" dirty="0" smtClean="0"/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7726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410705" y="120691"/>
            <a:ext cx="8323112" cy="2339102"/>
          </a:xfrm>
          <a:prstGeom prst="rect">
            <a:avLst/>
          </a:prstGeom>
          <a:solidFill>
            <a:srgbClr val="E4F0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x-locale-heading-primary"/>
              </a:rPr>
              <a:t>지원되는 제약사항 조회 </a:t>
            </a:r>
            <a:endParaRPr kumimoji="0" lang="en-US" altLang="ko-KR" sz="24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x-locale-heading-primar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ko-KR" sz="2400" b="1" dirty="0">
              <a:solidFill>
                <a:srgbClr val="333333"/>
              </a:solidFill>
              <a:ea typeface="x-locale-heading-primar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ea typeface="x-locale-heading-primary"/>
              </a:rPr>
              <a:t>Syntax</a:t>
            </a:r>
            <a:endParaRPr kumimoji="0" lang="en-US" altLang="ko-KR" sz="24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x-locale-heading-primar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4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ea typeface="x-locale-heading-primary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var </a:t>
            </a:r>
            <a:r>
              <a:rPr kumimoji="0" lang="ko-KR" altLang="ko-KR" sz="2800" b="0" i="1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supportedConstraints</a:t>
            </a:r>
            <a:r>
              <a:rPr kumimoji="0" lang="ko-KR" altLang="ko-KR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 = </a:t>
            </a:r>
            <a:endParaRPr kumimoji="0" lang="en-US" altLang="ko-KR" sz="28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</a:rPr>
              <a:t>navigator.mediaDevices.getSupportedConstraints();</a:t>
            </a:r>
            <a:r>
              <a:rPr kumimoji="0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sz="5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006" y="2665708"/>
            <a:ext cx="4743215" cy="38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446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1.1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강의소개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강의소개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2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56543" y="1433318"/>
            <a:ext cx="841300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3</a:t>
            </a:r>
            <a:r>
              <a:rPr lang="ko-KR" altLang="en-US" sz="1400" dirty="0"/>
              <a:t>일차 </a:t>
            </a:r>
            <a:r>
              <a:rPr lang="en-US" altLang="ko-KR" sz="1400" dirty="0"/>
              <a:t>: </a:t>
            </a:r>
          </a:p>
          <a:p>
            <a:r>
              <a:rPr lang="en-US" altLang="ko-KR" sz="1400" dirty="0" err="1"/>
              <a:t>RTCPeerConnection</a:t>
            </a:r>
            <a:r>
              <a:rPr lang="en-US" altLang="ko-KR" sz="1400" dirty="0"/>
              <a:t> API </a:t>
            </a:r>
            <a:r>
              <a:rPr lang="ko-KR" altLang="en-US" sz="1400" dirty="0"/>
              <a:t>소개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OFFER-ANSWER Model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SDP (Session Description Protocol)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ICE (Interactive connectivity establishment)</a:t>
            </a:r>
          </a:p>
          <a:p>
            <a:pPr marL="285750" indent="-285750">
              <a:buFontTx/>
              <a:buChar char="-"/>
            </a:pPr>
            <a:r>
              <a:rPr lang="en-US" altLang="ko-KR" sz="1400" b="1" dirty="0" err="1">
                <a:solidFill>
                  <a:srgbClr val="FF0000"/>
                </a:solidFill>
              </a:rPr>
              <a:t>SignalServer</a:t>
            </a:r>
            <a:r>
              <a:rPr lang="en-US" altLang="ko-KR" sz="1400" b="1" dirty="0">
                <a:solidFill>
                  <a:srgbClr val="FF0000"/>
                </a:solidFill>
              </a:rPr>
              <a:t> </a:t>
            </a:r>
            <a:r>
              <a:rPr lang="ko-KR" altLang="en-US" sz="1400" b="1" dirty="0">
                <a:solidFill>
                  <a:srgbClr val="FF0000"/>
                </a:solidFill>
              </a:rPr>
              <a:t>없이 </a:t>
            </a:r>
            <a:r>
              <a:rPr lang="en-US" altLang="ko-KR" sz="1400" b="1" dirty="0">
                <a:solidFill>
                  <a:srgbClr val="FF0000"/>
                </a:solidFill>
              </a:rPr>
              <a:t>P2P</a:t>
            </a:r>
            <a:r>
              <a:rPr lang="ko-KR" altLang="en-US" sz="1400" b="1" dirty="0">
                <a:solidFill>
                  <a:srgbClr val="FF0000"/>
                </a:solidFill>
              </a:rPr>
              <a:t>로 </a:t>
            </a:r>
            <a:r>
              <a:rPr lang="en-US" altLang="ko-KR" sz="1400" b="1" dirty="0">
                <a:solidFill>
                  <a:srgbClr val="FF0000"/>
                </a:solidFill>
              </a:rPr>
              <a:t>1:1 </a:t>
            </a:r>
            <a:r>
              <a:rPr lang="ko-KR" altLang="en-US" sz="1400" b="1" dirty="0">
                <a:solidFill>
                  <a:srgbClr val="FF0000"/>
                </a:solidFill>
              </a:rPr>
              <a:t>통신 제작</a:t>
            </a:r>
          </a:p>
        </p:txBody>
      </p:sp>
    </p:spTree>
    <p:extLst>
      <p:ext uri="{BB962C8B-B14F-4D97-AF65-F5344CB8AC3E}">
        <p14:creationId xmlns:p14="http://schemas.microsoft.com/office/powerpoint/2010/main" val="2348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2. </a:t>
            </a:r>
            <a:r>
              <a:rPr lang="en-US" altLang="ko-KR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MediaStream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getUserMedia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20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29" y="2270157"/>
            <a:ext cx="4192292" cy="24622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&lt;!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DOCTYPE html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Realtime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communication with 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WebRTC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link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rel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stylesheet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css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/main.css"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/&gt;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Realtime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communication with </a:t>
            </a:r>
            <a:r>
              <a:rPr lang="en-US" altLang="ko-KR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WebRTC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video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autoplay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video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js</a:t>
            </a:r>
            <a:r>
              <a:rPr lang="en-US" altLang="ko-KR" sz="1100" dirty="0">
                <a:solidFill>
                  <a:srgbClr val="CE9178"/>
                </a:solidFill>
                <a:latin typeface="Consolas" panose="020B0609020204030204" pitchFamily="49" charset="0"/>
              </a:rPr>
              <a:t>/main.js"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n-US" altLang="ko-KR" sz="11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100" dirty="0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226621" y="592774"/>
            <a:ext cx="4754647" cy="58169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'use strict'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||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webkitGetUserMedia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||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mozGetUserMedia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audio: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video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'video'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successCallback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en-US" altLang="ko-KR" sz="1200" dirty="0">
                <a:solidFill>
                  <a:srgbClr val="608B4E"/>
                </a:solidFill>
                <a:latin typeface="Consolas" panose="020B0609020204030204" pitchFamily="49" charset="0"/>
              </a:rPr>
              <a:t>// stream available to console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createObjectURL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 </a:t>
            </a:r>
            <a:r>
              <a:rPr lang="en-US" altLang="ko-KR" sz="12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errorCallback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2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navigator.getUserMedia</a:t>
            </a:r>
            <a:r>
              <a:rPr lang="en-US" altLang="ko-KR" sz="1200" dirty="0">
                <a:solidFill>
                  <a:srgbClr val="CE9178"/>
                </a:solidFill>
                <a:latin typeface="Consolas" panose="020B0609020204030204" pitchFamily="49" charset="0"/>
              </a:rPr>
              <a:t> error: '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error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altLang="ko-KR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getUserMedia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9CDCFE"/>
                </a:solidFill>
                <a:latin typeface="Consolas" panose="020B0609020204030204" pitchFamily="49" charset="0"/>
              </a:rPr>
              <a:t>constraints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successCallback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errorCallback</a:t>
            </a:r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22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17693"/>
            <a:ext cx="6811505" cy="674030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chemeClr val="bg1"/>
                </a:solidFill>
              </a:rPr>
              <a:t>&lt;!DOCTYPE html&gt;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&lt;!--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*  Copyright (c) 2015 The WebRTC project authors. All Rights Reserved.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*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*  Use of this source code is governed by a BSD-style license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*  that can be found in the LICENSE file in the root of the source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*  tree.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--&gt;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&lt;html&gt;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&lt;head</a:t>
            </a:r>
            <a:r>
              <a:rPr lang="ko-KR" altLang="en-US" sz="800" dirty="0" smtClean="0">
                <a:solidFill>
                  <a:schemeClr val="bg1"/>
                </a:solidFill>
              </a:rPr>
              <a:t>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&lt;meta charset="utf-8"&gt;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&lt;meta name="description" content="WebRTC code samples"&gt;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&lt;meta name="viewport" content="width=device-width, user-scalable=yes, initial-scale=1, maximum-scale=1"&gt;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&lt;meta itemprop="description" content="Client-side WebRTC code samples"&gt;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&lt;meta itemprop="image" content="../../../images/webrtc-icon-192x192.png"&gt;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&lt;meta itemprop="name" content="WebRTC code samples"&gt;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&lt;meta name="mobile-web-app-capable" content="yes"&gt;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&lt;meta id="theme-color" name="theme-color" content="#ffffff</a:t>
            </a:r>
            <a:r>
              <a:rPr lang="ko-KR" altLang="en-US" sz="800" dirty="0" smtClean="0">
                <a:solidFill>
                  <a:schemeClr val="bg1"/>
                </a:solidFill>
              </a:rPr>
              <a:t>"&gt;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&lt;base target="_blank</a:t>
            </a:r>
            <a:r>
              <a:rPr lang="ko-KR" altLang="en-US" sz="800" dirty="0" smtClean="0">
                <a:solidFill>
                  <a:schemeClr val="bg1"/>
                </a:solidFill>
              </a:rPr>
              <a:t>"&gt;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&lt;title&gt;getUserMedia&lt;/title</a:t>
            </a:r>
            <a:r>
              <a:rPr lang="ko-KR" altLang="en-US" sz="800" dirty="0" smtClean="0">
                <a:solidFill>
                  <a:schemeClr val="bg1"/>
                </a:solidFill>
              </a:rPr>
              <a:t>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&lt;link rel="icon" sizes="192x192" href="../../../images/webrtc-icon-192x192.png"&gt;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&lt;link href="//fonts.googleapis.com/css?family=Roboto:300,400,500,700" rel="stylesheet" type="text/css"&gt;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&lt;link rel="stylesheet" href="../../../css/main.css</a:t>
            </a:r>
            <a:r>
              <a:rPr lang="ko-KR" altLang="en-US" sz="800" dirty="0" smtClean="0">
                <a:solidFill>
                  <a:schemeClr val="bg1"/>
                </a:solidFill>
              </a:rPr>
              <a:t>"&gt;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&lt;/head</a:t>
            </a:r>
            <a:r>
              <a:rPr lang="ko-KR" altLang="en-US" sz="800" dirty="0" smtClean="0">
                <a:solidFill>
                  <a:schemeClr val="bg1"/>
                </a:solidFill>
              </a:rPr>
              <a:t>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&lt;body</a:t>
            </a:r>
            <a:r>
              <a:rPr lang="ko-KR" altLang="en-US" sz="800" dirty="0" smtClean="0">
                <a:solidFill>
                  <a:schemeClr val="bg1"/>
                </a:solidFill>
              </a:rPr>
              <a:t>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&lt;div id="container</a:t>
            </a:r>
            <a:r>
              <a:rPr lang="ko-KR" altLang="en-US" sz="800" dirty="0" smtClean="0">
                <a:solidFill>
                  <a:schemeClr val="bg1"/>
                </a:solidFill>
              </a:rPr>
              <a:t>"&gt;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  &lt;div class="highlight"&gt;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    &lt;p&gt;New codelab: &lt;a href="https://codelabs.developers.google.com/codelabs/webrtc-web"&gt;Realtime communication with WebRTC&lt;/a&gt;&lt;/p&gt;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  &lt;/div&gt;</a:t>
            </a:r>
          </a:p>
          <a:p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  &lt;h1&gt;&lt;a href="//webrtc.github.io/samples/" title="WebRTC samples homepage"&gt;WebRTC samples&lt;/a&gt; &lt;span&gt;getUserMedia&lt;/span&gt;&lt;/h1&gt;</a:t>
            </a:r>
          </a:p>
          <a:p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  &lt;video id="gum-local" autoplay playsinline&gt;&lt;/video&gt;</a:t>
            </a:r>
          </a:p>
          <a:p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  &lt;div id="errorMsg"&gt;&lt;/div&gt;</a:t>
            </a:r>
          </a:p>
          <a:p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  &lt;p class="warning"&gt;&lt;strong&gt;Warning:&lt;/strong&gt; if you're not using headphones, pressing play will cause feedback.&lt;/p&gt;</a:t>
            </a:r>
          </a:p>
          <a:p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  &lt;p&gt;Display the video stream from &lt;code&gt;getUserMedia()&lt;/code&gt; in a video element.&lt;/p&gt;</a:t>
            </a:r>
          </a:p>
          <a:p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  &lt;p&gt;The &lt;code&gt;MediaStream&lt;/code&gt; object &lt;code&gt;stream&lt;/code&gt; passed to the &lt;code&gt;getUserMedia()&lt;/code&gt; callback is in global scope, so you can inspect it from the console.&lt;/p&gt;</a:t>
            </a:r>
          </a:p>
          <a:p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  &lt;a href="https://github.com/webrtc/samples/tree/gh-pages/src/content/getusermedia/gum" title="View source for this page on GitHub" id="viewSource"&gt;View source on GitHub&lt;/a&gt;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&lt;/div</a:t>
            </a:r>
            <a:r>
              <a:rPr lang="ko-KR" altLang="en-US" sz="800" dirty="0" smtClean="0">
                <a:solidFill>
                  <a:schemeClr val="bg1"/>
                </a:solidFill>
              </a:rPr>
              <a:t>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b="1" u="sng" dirty="0">
                <a:solidFill>
                  <a:srgbClr val="FF0000"/>
                </a:solidFill>
              </a:rPr>
              <a:t>  &lt;script src="https://webrtc.github.io/adapter/adapter-latest.js"&gt;&lt;/script&gt;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&lt;script src="../../../js/common.js"&gt;&lt;/script&gt;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  &lt;script src="js/main.js"&gt;&lt;/script</a:t>
            </a:r>
            <a:r>
              <a:rPr lang="ko-KR" altLang="en-US" sz="800" dirty="0" smtClean="0">
                <a:solidFill>
                  <a:schemeClr val="bg1"/>
                </a:solidFill>
              </a:rPr>
              <a:t>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  &lt;script src="../../../js/lib/ga.js"&gt;&lt;/</a:t>
            </a:r>
            <a:r>
              <a:rPr lang="ko-KR" altLang="en-US" sz="800" dirty="0" smtClean="0">
                <a:solidFill>
                  <a:schemeClr val="bg1"/>
                </a:solidFill>
              </a:rPr>
              <a:t>script&gt;</a:t>
            </a:r>
            <a:endParaRPr lang="ko-KR" altLang="en-US" sz="800" dirty="0">
              <a:solidFill>
                <a:schemeClr val="bg1"/>
              </a:solidFill>
            </a:endParaRPr>
          </a:p>
          <a:p>
            <a:r>
              <a:rPr lang="ko-KR" altLang="en-US" sz="800" dirty="0">
                <a:solidFill>
                  <a:schemeClr val="bg1"/>
                </a:solidFill>
              </a:rPr>
              <a:t>&lt;/body&gt;</a:t>
            </a:r>
          </a:p>
          <a:p>
            <a:r>
              <a:rPr lang="ko-KR" altLang="en-US" sz="800" dirty="0">
                <a:solidFill>
                  <a:schemeClr val="bg1"/>
                </a:solidFill>
              </a:rPr>
              <a:t>&lt;/html&gt;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681081" y="3164681"/>
            <a:ext cx="4462919" cy="369331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CE638"/>
                </a:solidFill>
                <a:effectLst/>
                <a:latin typeface="Consolas" panose="020B0609020204030204" pitchFamily="49" charset="0"/>
              </a:rPr>
              <a:t>'use strict'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errorElement = document.querySelector(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CE638"/>
                </a:solidFill>
                <a:effectLst/>
                <a:latin typeface="Consolas" panose="020B0609020204030204" pitchFamily="49" charset="0"/>
              </a:rPr>
              <a:t>'#errorMsg'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video = document.querySelector(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CE638"/>
                </a:solidFill>
                <a:effectLst/>
                <a:latin typeface="Consolas" panose="020B0609020204030204" pitchFamily="49" charset="0"/>
              </a:rPr>
              <a:t>'video'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constraints = window.constraints = {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audio: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video: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true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};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handleSuccess(stream) {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videoTracks = stream.getVideoTracks();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audioTracks = stream.getAudioTracks();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window.stream = stream;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video.srcObject = stream;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handleError(error) {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errorMsg(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CE638"/>
                </a:solidFill>
                <a:effectLst/>
                <a:latin typeface="Consolas" panose="020B0609020204030204" pitchFamily="49" charset="0"/>
              </a:rPr>
              <a:t>'getUserMedia error: '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+ error.name, error);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errorMsg(msg, error) {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errorElement.innerHTML +=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CE638"/>
                </a:solidFill>
                <a:effectLst/>
                <a:latin typeface="Consolas" panose="020B0609020204030204" pitchFamily="49" charset="0"/>
              </a:rPr>
              <a:t>'&lt;p&gt;'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+ msg +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CE638"/>
                </a:solidFill>
                <a:effectLst/>
                <a:latin typeface="Consolas" panose="020B0609020204030204" pitchFamily="49" charset="0"/>
              </a:rPr>
              <a:t>'&lt;/p&gt;'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typeof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40454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error !==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CE638"/>
                </a:solidFill>
                <a:effectLst/>
                <a:latin typeface="Consolas" panose="020B0609020204030204" pitchFamily="49" charset="0"/>
              </a:rPr>
              <a:t>'undefined'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) {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console.error(error);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navigator.mediaDevices.getUserMedia(constraints).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C7254E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then(handleSuccess).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5BA1CF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rgbClr val="B9BDB6"/>
                </a:solidFill>
                <a:effectLst/>
                <a:latin typeface="Consolas" panose="020B0609020204030204" pitchFamily="49" charset="0"/>
              </a:rPr>
              <a:t>(handleError);</a:t>
            </a: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717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감사합니다</a:t>
            </a:r>
            <a:endParaRPr lang="ko-KR" altLang="en-US" sz="4000" b="1" spc="-2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부제목 2"/>
          <p:cNvSpPr txBox="1">
            <a:spLocks/>
          </p:cNvSpPr>
          <p:nvPr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개발환경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개발환경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3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90567" y="1570503"/>
            <a:ext cx="8554471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1" indent="-342900">
              <a:buFontTx/>
              <a:buChar char="-"/>
            </a:pPr>
            <a:r>
              <a:rPr lang="ko-KR" altLang="en-US" sz="2000" dirty="0" smtClean="0"/>
              <a:t>언어</a:t>
            </a:r>
            <a:r>
              <a:rPr lang="en-US" altLang="ko-KR" sz="2000" dirty="0" smtClean="0"/>
              <a:t> </a:t>
            </a:r>
          </a:p>
          <a:p>
            <a:pPr marL="800100" lvl="2" indent="-342900">
              <a:buFontTx/>
              <a:buChar char="-"/>
            </a:pPr>
            <a:r>
              <a:rPr lang="en-US" altLang="ko-KR" sz="2000" dirty="0" smtClean="0"/>
              <a:t>HTML</a:t>
            </a:r>
          </a:p>
          <a:p>
            <a:pPr marL="800100" lvl="2" indent="-342900">
              <a:buFontTx/>
              <a:buChar char="-"/>
            </a:pPr>
            <a:r>
              <a:rPr lang="en-US" altLang="ko-KR" sz="2000" dirty="0" smtClean="0"/>
              <a:t>JAVASCRIPT</a:t>
            </a:r>
          </a:p>
          <a:p>
            <a:pPr marL="342900" lvl="1" indent="-342900">
              <a:buFontTx/>
              <a:buChar char="-"/>
            </a:pPr>
            <a:r>
              <a:rPr lang="ko-KR" altLang="en-US" sz="2000" dirty="0" err="1" smtClean="0"/>
              <a:t>개발툴</a:t>
            </a:r>
            <a:r>
              <a:rPr lang="ko-KR" altLang="en-US" sz="2000" dirty="0" smtClean="0"/>
              <a:t> </a:t>
            </a:r>
            <a:endParaRPr lang="en-US" altLang="ko-KR" sz="2000" dirty="0" smtClean="0"/>
          </a:p>
          <a:p>
            <a:pPr marL="800100" lvl="2" indent="-342900">
              <a:buFontTx/>
              <a:buChar char="-"/>
            </a:pPr>
            <a:r>
              <a:rPr lang="ko-KR" altLang="en-US" sz="2000" dirty="0" smtClean="0"/>
              <a:t>마음대로 </a:t>
            </a:r>
            <a:endParaRPr lang="en-US" altLang="ko-KR" sz="2000" dirty="0" smtClean="0"/>
          </a:p>
          <a:p>
            <a:pPr marL="800100" lvl="2" indent="-342900">
              <a:buFontTx/>
              <a:buChar char="-"/>
            </a:pPr>
            <a:r>
              <a:rPr lang="ko-KR" altLang="en-US" sz="2000" dirty="0" smtClean="0"/>
              <a:t>권장 </a:t>
            </a:r>
            <a:r>
              <a:rPr lang="en-US" altLang="ko-KR" sz="2000" dirty="0" smtClean="0"/>
              <a:t>-&gt; VS Code</a:t>
            </a:r>
          </a:p>
          <a:p>
            <a:pPr marL="342900" lvl="1" indent="-342900">
              <a:buFontTx/>
              <a:buChar char="-"/>
            </a:pPr>
            <a:r>
              <a:rPr lang="ko-KR" altLang="en-US" sz="2000" dirty="0" smtClean="0"/>
              <a:t>실행환경</a:t>
            </a:r>
            <a:endParaRPr lang="en-US" altLang="ko-KR" sz="2000" dirty="0" smtClean="0"/>
          </a:p>
          <a:p>
            <a:pPr marL="800100" lvl="2" indent="-342900">
              <a:buFontTx/>
              <a:buChar char="-"/>
            </a:pPr>
            <a:r>
              <a:rPr lang="en-US" altLang="ko-KR" sz="2000" dirty="0" smtClean="0"/>
              <a:t>Chrome (</a:t>
            </a:r>
            <a:r>
              <a:rPr lang="ko-KR" altLang="en-US" sz="2000" dirty="0" smtClean="0"/>
              <a:t>권장</a:t>
            </a:r>
            <a:r>
              <a:rPr lang="en-US" altLang="ko-KR" sz="2000" dirty="0" smtClean="0"/>
              <a:t>) + </a:t>
            </a:r>
            <a:r>
              <a:rPr lang="en-US" altLang="ko-KR" sz="2000" strike="sngStrike" dirty="0" smtClean="0"/>
              <a:t>WS for </a:t>
            </a:r>
            <a:r>
              <a:rPr lang="en-US" altLang="ko-KR" sz="2000" strike="sngStrike" dirty="0" smtClean="0"/>
              <a:t>Chrome</a:t>
            </a:r>
          </a:p>
          <a:p>
            <a:pPr marL="800100" lvl="2" indent="-342900">
              <a:buFontTx/>
              <a:buChar char="-"/>
            </a:pPr>
            <a:endParaRPr lang="en-US" altLang="ko-KR" sz="2000" dirty="0"/>
          </a:p>
          <a:p>
            <a:pPr marL="342900" lvl="1" indent="-342900">
              <a:buFontTx/>
              <a:buChar char="-"/>
            </a:pPr>
            <a:r>
              <a:rPr lang="en-US" altLang="ko-KR" sz="2000" b="1" dirty="0" err="1" smtClean="0">
                <a:solidFill>
                  <a:srgbClr val="FF0000"/>
                </a:solidFill>
              </a:rPr>
              <a:t>Github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 Pages </a:t>
            </a:r>
          </a:p>
          <a:p>
            <a:pPr marL="800100" lvl="2" indent="-342900">
              <a:buFontTx/>
              <a:buChar char="-"/>
            </a:pPr>
            <a:r>
              <a:rPr lang="en-US" altLang="ko-KR" sz="2000" b="1" dirty="0" smtClean="0">
                <a:solidFill>
                  <a:srgbClr val="FF0000"/>
                </a:solidFill>
              </a:rPr>
              <a:t>Why? = Because We need HTTPS.</a:t>
            </a:r>
            <a:endParaRPr lang="en-US" altLang="ko-KR" sz="2000" b="1" dirty="0" smtClean="0">
              <a:solidFill>
                <a:srgbClr val="FF0000"/>
              </a:solidFill>
            </a:endParaRPr>
          </a:p>
          <a:p>
            <a:pPr marL="0" lvl="1"/>
            <a:endParaRPr lang="en-US" altLang="ko-KR" sz="2000" dirty="0">
              <a:hlinkClick r:id="rId3"/>
            </a:endParaRPr>
          </a:p>
          <a:p>
            <a:endParaRPr lang="en-US" altLang="ko-KR" dirty="0" smtClean="0">
              <a:hlinkClick r:id="rId3"/>
            </a:endParaRPr>
          </a:p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197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1.1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강의소개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강의소개 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4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646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개발환경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b="1" spc="-1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개발환경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5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90567" y="1570503"/>
            <a:ext cx="8554471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1" indent="-342900">
              <a:buFontTx/>
              <a:buChar char="-"/>
            </a:pPr>
            <a:r>
              <a:rPr lang="en-US" altLang="ko-KR" sz="2000" dirty="0" err="1"/>
              <a:t>VisualStudio</a:t>
            </a:r>
            <a:r>
              <a:rPr lang="en-US" altLang="ko-KR" sz="2000" dirty="0"/>
              <a:t> Code </a:t>
            </a:r>
            <a:r>
              <a:rPr lang="en-US" altLang="ko-KR" sz="2000" dirty="0" smtClean="0"/>
              <a:t>: </a:t>
            </a:r>
            <a:r>
              <a:rPr lang="en-US" altLang="ko-KR" sz="2000" dirty="0">
                <a:hlinkClick r:id="rId3"/>
              </a:rPr>
              <a:t>https://code.visualstudio.com/</a:t>
            </a:r>
            <a:r>
              <a:rPr lang="en-US" altLang="ko-KR" sz="2000" dirty="0"/>
              <a:t> </a:t>
            </a:r>
          </a:p>
          <a:p>
            <a:pPr marL="0" lvl="1"/>
            <a:endParaRPr lang="en-US" altLang="ko-KR" sz="2000" dirty="0" smtClean="0"/>
          </a:p>
          <a:p>
            <a:pPr marL="342900" lvl="1" indent="-342900">
              <a:buFontTx/>
              <a:buChar char="-"/>
            </a:pPr>
            <a:r>
              <a:rPr lang="en-US" altLang="ko-KR" sz="2000" dirty="0" smtClean="0"/>
              <a:t>Chrome</a:t>
            </a:r>
          </a:p>
          <a:p>
            <a:pPr marL="0" lvl="1"/>
            <a:r>
              <a:rPr lang="en-US" altLang="ko-KR" sz="2000" dirty="0">
                <a:hlinkClick r:id="rId4"/>
              </a:rPr>
              <a:t>https://www.google.co.kr/chrome/browser/desktop/index.html</a:t>
            </a:r>
          </a:p>
          <a:p>
            <a:pPr marL="0" lvl="1"/>
            <a:endParaRPr lang="en-US" altLang="ko-KR" sz="2000" dirty="0" smtClean="0"/>
          </a:p>
          <a:p>
            <a:pPr marL="342900" lvl="1" indent="-342900">
              <a:buFontTx/>
              <a:buChar char="-"/>
            </a:pPr>
            <a:r>
              <a:rPr lang="en-US" altLang="ko-KR" sz="2000" dirty="0" smtClean="0"/>
              <a:t>Web server for chrome</a:t>
            </a:r>
          </a:p>
          <a:p>
            <a:pPr marL="0" lvl="1"/>
            <a:r>
              <a:rPr lang="ko-KR" altLang="en-US" sz="2000" dirty="0">
                <a:hlinkClick r:id="rId4"/>
              </a:rPr>
              <a:t>https://chrome.google.com/webstore/detail/web-server-for-chrome/ofhbbkphhbklhfoeikjpcbhemlocgigb?hl=en</a:t>
            </a:r>
            <a:endParaRPr lang="en-US" altLang="ko-KR" sz="2000" dirty="0"/>
          </a:p>
          <a:p>
            <a:pPr marL="0" lvl="1"/>
            <a:endParaRPr lang="en-US" altLang="ko-KR" sz="2000" dirty="0">
              <a:hlinkClick r:id="rId4"/>
            </a:endParaRPr>
          </a:p>
          <a:p>
            <a:endParaRPr lang="en-US" altLang="ko-KR" dirty="0" smtClean="0">
              <a:hlinkClick r:id="rId4"/>
            </a:endParaRPr>
          </a:p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-162140" y="1488293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fontAlgn="base"/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4109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2780" y="1600200"/>
            <a:ext cx="627844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522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SDP!! &#10;v=0 &#10;a=group:BUNDLE audio video data &#10;a=msid-semantic: WMS Bojy6E0V9qwZtscZIfKflfecOMDTiv151amI &#10;m=audio 1 RTP/SAVP..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841" y="1600200"/>
            <a:ext cx="6028318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063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0" name="Picture 2" descr="DTLS &#10;DTLS 표준은 RFC 4347로 UDP에 대한 안전한 전송 이외에는 TLS와 거의 유사 &#10;SRTP는 마스터키 및 마스터시드를 외부에 의존 ! DTLS마스터 비밀키 사용! &#10;전송되는 데이터의 무결성(Integ..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841" y="1600200"/>
            <a:ext cx="6028318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9296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MediaStream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getUserMedia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0012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4000" b="1" dirty="0" err="1"/>
              <a:t>WebRTC</a:t>
            </a:r>
            <a:r>
              <a:rPr lang="en-US" altLang="ko-KR" sz="4000" b="1" dirty="0"/>
              <a:t> API</a:t>
            </a:r>
            <a:endParaRPr lang="ko-KR" altLang="en-US" sz="4000" b="1" spc="-1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9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14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56544" y="1433318"/>
            <a:ext cx="8763470" cy="2759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altLang="ko-KR" sz="4000" dirty="0">
                <a:latin typeface="+mj-lt"/>
              </a:rPr>
              <a:t>Main Feature</a:t>
            </a:r>
          </a:p>
          <a:p>
            <a:pPr fontAlgn="base">
              <a:buFont typeface="+mj-lt"/>
              <a:buAutoNum type="arabicPeriod"/>
            </a:pPr>
            <a:r>
              <a:rPr lang="en-US" altLang="ko-KR" sz="20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getUserMedia</a:t>
            </a:r>
            <a:endParaRPr lang="en-US" altLang="ko-KR" sz="2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비디오와 오디오 </a:t>
            </a:r>
            <a:r>
              <a:rPr lang="ko-KR" altLang="en-US" sz="2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스트림</a:t>
            </a:r>
            <a:r>
              <a:rPr lang="ko-KR" altLang="en-US" sz="2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얻기</a:t>
            </a:r>
            <a:endParaRPr lang="ko-KR" altLang="en-US" sz="2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fontAlgn="base">
              <a:buFont typeface="+mj-lt"/>
              <a:buAutoNum type="arabicPeriod"/>
            </a:pPr>
            <a:r>
              <a:rPr lang="en-US" altLang="ko-KR" sz="2000" dirty="0" err="1">
                <a:latin typeface="+mj-lt"/>
              </a:rPr>
              <a:t>RTCPeerConnection</a:t>
            </a:r>
            <a:endParaRPr lang="en-US" altLang="ko-KR" sz="2000" dirty="0">
              <a:latin typeface="+mj-lt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lt"/>
              </a:rPr>
              <a:t>Peer to Peer </a:t>
            </a:r>
            <a:r>
              <a:rPr lang="ko-KR" altLang="en-US" sz="2000" dirty="0">
                <a:latin typeface="+mj-lt"/>
              </a:rPr>
              <a:t>비디오 오디오 통신</a:t>
            </a:r>
          </a:p>
          <a:p>
            <a:pPr fontAlgn="base">
              <a:buFont typeface="+mj-lt"/>
              <a:buAutoNum type="arabicPeriod"/>
            </a:pPr>
            <a:r>
              <a:rPr lang="en-US" altLang="ko-KR" sz="2000" dirty="0" err="1">
                <a:latin typeface="+mj-lt"/>
              </a:rPr>
              <a:t>RTCDataChannel</a:t>
            </a:r>
            <a:endParaRPr lang="en-US" altLang="ko-KR" sz="2000" dirty="0">
              <a:latin typeface="+mj-lt"/>
            </a:endParaRPr>
          </a:p>
          <a:p>
            <a:pPr marL="742950" lvl="1" indent="-285750" fontAlgn="base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lt"/>
              </a:rPr>
              <a:t>Peer to Peer </a:t>
            </a:r>
            <a:r>
              <a:rPr lang="ko-KR" altLang="en-US" sz="2000" dirty="0">
                <a:latin typeface="+mj-lt"/>
              </a:rPr>
              <a:t>실시간 데이터 통신</a:t>
            </a:r>
            <a:endParaRPr lang="ko-KR" altLang="en-US" sz="2000" i="0" u="none" strike="noStrike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5215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8987</TotalTime>
  <Words>798</Words>
  <Application>Microsoft Office PowerPoint</Application>
  <PresentationFormat>화면 슬라이드 쇼(4:3)</PresentationFormat>
  <Paragraphs>213</Paragraphs>
  <Slides>22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x-locale-heading-primary</vt:lpstr>
      <vt:lpstr>맑은 고딕</vt:lpstr>
      <vt:lpstr>Menlo</vt:lpstr>
      <vt:lpstr>나눔고딕</vt:lpstr>
      <vt:lpstr>Wingdings</vt:lpstr>
      <vt:lpstr>Arial</vt:lpstr>
      <vt:lpstr>Consolas</vt:lpstr>
      <vt:lpstr>Office 테마</vt:lpstr>
      <vt:lpstr>    WebRTC 를 이용한 양방향 화상 통신 프론트앤드 개발  및 시그널서버개발 - #3 </vt:lpstr>
      <vt:lpstr>강의소개</vt:lpstr>
      <vt:lpstr>개발환경</vt:lpstr>
      <vt:lpstr>강의소개 </vt:lpstr>
      <vt:lpstr>개발환경</vt:lpstr>
      <vt:lpstr>PowerPoint 프레젠테이션</vt:lpstr>
      <vt:lpstr>PowerPoint 프레젠테이션</vt:lpstr>
      <vt:lpstr>PowerPoint 프레젠테이션</vt:lpstr>
      <vt:lpstr>WebRTC API</vt:lpstr>
      <vt:lpstr>브라우저 지원 상황</vt:lpstr>
      <vt:lpstr>Adapter.js</vt:lpstr>
      <vt:lpstr>MediaStream 예제</vt:lpstr>
      <vt:lpstr>PowerPoint 프레젠테이션</vt:lpstr>
      <vt:lpstr>PowerPoint 프레젠테이션</vt:lpstr>
      <vt:lpstr>MediaStream (getUserMedia)</vt:lpstr>
      <vt:lpstr>PowerPoint 프레젠테이션</vt:lpstr>
      <vt:lpstr>PowerPoint 프레젠테이션</vt:lpstr>
      <vt:lpstr>constraints</vt:lpstr>
      <vt:lpstr>PowerPoint 프레젠테이션</vt:lpstr>
      <vt:lpstr>PowerPoint 프레젠테이션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moberan</cp:lastModifiedBy>
  <cp:revision>617</cp:revision>
  <cp:lastPrinted>2015-07-01T03:29:24Z</cp:lastPrinted>
  <dcterms:created xsi:type="dcterms:W3CDTF">2011-08-24T01:05:33Z</dcterms:created>
  <dcterms:modified xsi:type="dcterms:W3CDTF">2018-01-06T09:19:15Z</dcterms:modified>
</cp:coreProperties>
</file>